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4"/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slide" Target="slides/slide15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24" Type="http://schemas.openxmlformats.org/officeDocument/2006/relationships/slide" Target="slides/slide17.xml"/><Relationship Id="rId12" Type="http://schemas.openxmlformats.org/officeDocument/2006/relationships/slide" Target="slides/slide5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7" name="Google Shape;22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6" name="Google Shape;19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layout">
  <p:cSld name="Cover Slide layout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idx="1" type="body"/>
          </p:nvPr>
        </p:nvSpPr>
        <p:spPr>
          <a:xfrm>
            <a:off x="0" y="3705210"/>
            <a:ext cx="9144000" cy="522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1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2" type="body"/>
          </p:nvPr>
        </p:nvSpPr>
        <p:spPr>
          <a:xfrm>
            <a:off x="-148" y="4227934"/>
            <a:ext cx="914400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Layout">
  <p:cSld name="Section Break Layout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" type="body"/>
          </p:nvPr>
        </p:nvSpPr>
        <p:spPr>
          <a:xfrm>
            <a:off x="4572000" y="2253238"/>
            <a:ext cx="4572000" cy="473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2" type="body"/>
          </p:nvPr>
        </p:nvSpPr>
        <p:spPr>
          <a:xfrm>
            <a:off x="4572000" y="2726814"/>
            <a:ext cx="457200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mages and Contents Layout">
  <p:cSld name="1_Images and Contents Layou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Layout">
  <p:cSld name="End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2699644" y="699542"/>
            <a:ext cx="3744416" cy="3744416"/>
          </a:xfrm>
          <a:prstGeom prst="ellipse">
            <a:avLst/>
          </a:prstGeom>
          <a:solidFill>
            <a:srgbClr val="17365D">
              <a:alpha val="7686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Layout">
  <p:cSld name="Agenda Layout"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">
  <p:cSld name="Basic Layout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0" y="483518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0" y="1059582"/>
            <a:ext cx="914400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asic Layout">
  <p:cSld name="2_Basic Layout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179512" y="555526"/>
            <a:ext cx="8424936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179512" y="1203598"/>
            <a:ext cx="8424936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asic Layout">
  <p:cSld name="1_Basic Layout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179512" y="483518"/>
            <a:ext cx="4248472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2" type="body"/>
          </p:nvPr>
        </p:nvSpPr>
        <p:spPr>
          <a:xfrm>
            <a:off x="179512" y="1131590"/>
            <a:ext cx="424847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asic Layout">
  <p:cSld name="3_Basic Layout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/>
          <p:nvPr/>
        </p:nvSpPr>
        <p:spPr>
          <a:xfrm>
            <a:off x="0" y="0"/>
            <a:ext cx="9144000" cy="1059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-42902" y="455940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2" type="body"/>
          </p:nvPr>
        </p:nvSpPr>
        <p:spPr>
          <a:xfrm>
            <a:off x="0" y="887988"/>
            <a:ext cx="914400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/>
          <p:nvPr>
            <p:ph idx="3" type="pic"/>
          </p:nvPr>
        </p:nvSpPr>
        <p:spPr>
          <a:xfrm>
            <a:off x="649246" y="1275606"/>
            <a:ext cx="1648869" cy="1648869"/>
          </a:xfrm>
          <a:prstGeom prst="ellipse">
            <a:avLst/>
          </a:prstGeom>
          <a:solidFill>
            <a:srgbClr val="F2F2F2"/>
          </a:solidFill>
          <a:ln cap="flat" cmpd="sng" w="38100">
            <a:solidFill>
              <a:srgbClr val="538C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0"/>
          <p:cNvSpPr/>
          <p:nvPr>
            <p:ph idx="4" type="pic"/>
          </p:nvPr>
        </p:nvSpPr>
        <p:spPr>
          <a:xfrm>
            <a:off x="2720790" y="1275606"/>
            <a:ext cx="1648869" cy="1648869"/>
          </a:xfrm>
          <a:prstGeom prst="ellipse">
            <a:avLst/>
          </a:prstGeom>
          <a:solidFill>
            <a:srgbClr val="F2F2F2"/>
          </a:solidFill>
          <a:ln cap="flat" cmpd="sng" w="38100">
            <a:solidFill>
              <a:srgbClr val="538C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0"/>
          <p:cNvSpPr/>
          <p:nvPr>
            <p:ph idx="5" type="pic"/>
          </p:nvPr>
        </p:nvSpPr>
        <p:spPr>
          <a:xfrm>
            <a:off x="4792334" y="1275606"/>
            <a:ext cx="1648869" cy="1648869"/>
          </a:xfrm>
          <a:prstGeom prst="ellipse">
            <a:avLst/>
          </a:prstGeom>
          <a:solidFill>
            <a:srgbClr val="F2F2F2"/>
          </a:solidFill>
          <a:ln cap="flat" cmpd="sng" w="38100">
            <a:solidFill>
              <a:srgbClr val="538C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0"/>
          <p:cNvSpPr/>
          <p:nvPr>
            <p:ph idx="6" type="pic"/>
          </p:nvPr>
        </p:nvSpPr>
        <p:spPr>
          <a:xfrm>
            <a:off x="6863879" y="1275606"/>
            <a:ext cx="1648869" cy="1648869"/>
          </a:xfrm>
          <a:prstGeom prst="ellipse">
            <a:avLst/>
          </a:prstGeom>
          <a:solidFill>
            <a:srgbClr val="F2F2F2"/>
          </a:solidFill>
          <a:ln cap="flat" cmpd="sng" w="38100">
            <a:solidFill>
              <a:srgbClr val="538C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s and Contents Layout">
  <p:cSld name="Images and Contents Layou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720000" spcFirstLastPara="1" rIns="91425" wrap="square" tIns="45700">
            <a:no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Images and Contents Layout">
  <p:cSld name="2_Images and Contents Layout">
    <p:bg>
      <p:bgPr>
        <a:solidFill>
          <a:srgbClr val="17365D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/>
          <p:nvPr>
            <p:ph idx="2" type="pic"/>
          </p:nvPr>
        </p:nvSpPr>
        <p:spPr>
          <a:xfrm>
            <a:off x="3347864" y="627534"/>
            <a:ext cx="5796136" cy="1052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2"/>
          <p:cNvSpPr/>
          <p:nvPr>
            <p:ph idx="3" type="pic"/>
          </p:nvPr>
        </p:nvSpPr>
        <p:spPr>
          <a:xfrm>
            <a:off x="4104000" y="1798321"/>
            <a:ext cx="5040000" cy="154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2"/>
          <p:cNvSpPr/>
          <p:nvPr>
            <p:ph idx="4" type="pic"/>
          </p:nvPr>
        </p:nvSpPr>
        <p:spPr>
          <a:xfrm>
            <a:off x="4824000" y="3465106"/>
            <a:ext cx="4320000" cy="10508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Layout">
  <p:cSld name="Agenda Layout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asic Layout">
  <p:cSld name="4_Basic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/>
          <p:nvPr>
            <p:ph idx="2" type="pic"/>
          </p:nvPr>
        </p:nvSpPr>
        <p:spPr>
          <a:xfrm>
            <a:off x="3937417" y="627534"/>
            <a:ext cx="1872000" cy="38164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3"/>
          <p:cNvSpPr/>
          <p:nvPr>
            <p:ph idx="3" type="pic"/>
          </p:nvPr>
        </p:nvSpPr>
        <p:spPr>
          <a:xfrm>
            <a:off x="1968708" y="627534"/>
            <a:ext cx="1872000" cy="38164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3"/>
          <p:cNvSpPr/>
          <p:nvPr>
            <p:ph idx="4" type="pic"/>
          </p:nvPr>
        </p:nvSpPr>
        <p:spPr>
          <a:xfrm>
            <a:off x="0" y="627534"/>
            <a:ext cx="1872000" cy="38164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mages and Contents Layout">
  <p:cSld name="3_Images and Contents Layou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/>
          <p:nvPr>
            <p:ph idx="2" type="pic"/>
          </p:nvPr>
        </p:nvSpPr>
        <p:spPr>
          <a:xfrm>
            <a:off x="3795621" y="627533"/>
            <a:ext cx="3294112" cy="111555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4"/>
          <p:cNvSpPr/>
          <p:nvPr>
            <p:ph idx="3" type="pic"/>
          </p:nvPr>
        </p:nvSpPr>
        <p:spPr>
          <a:xfrm>
            <a:off x="5613166" y="3399271"/>
            <a:ext cx="3293944" cy="11166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4"/>
          <p:cNvSpPr/>
          <p:nvPr>
            <p:ph idx="4" type="pic"/>
          </p:nvPr>
        </p:nvSpPr>
        <p:spPr>
          <a:xfrm>
            <a:off x="3795621" y="1815095"/>
            <a:ext cx="1728192" cy="270087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4"/>
          <p:cNvSpPr/>
          <p:nvPr>
            <p:ph idx="5" type="pic"/>
          </p:nvPr>
        </p:nvSpPr>
        <p:spPr>
          <a:xfrm>
            <a:off x="5621504" y="1814524"/>
            <a:ext cx="1468228" cy="151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4"/>
          <p:cNvSpPr/>
          <p:nvPr>
            <p:ph idx="6" type="pic"/>
          </p:nvPr>
        </p:nvSpPr>
        <p:spPr>
          <a:xfrm>
            <a:off x="7178918" y="627533"/>
            <a:ext cx="1728192" cy="26997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Images and Contents Layout">
  <p:cSld name="4_Images and Contents Layou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body"/>
          </p:nvPr>
        </p:nvSpPr>
        <p:spPr>
          <a:xfrm>
            <a:off x="0" y="411510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5"/>
          <p:cNvSpPr txBox="1"/>
          <p:nvPr>
            <p:ph idx="2" type="body"/>
          </p:nvPr>
        </p:nvSpPr>
        <p:spPr>
          <a:xfrm>
            <a:off x="0" y="987574"/>
            <a:ext cx="914400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D:\Fullppt\005-PNG이미지\노트북.png" id="115" name="Google Shape;11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57041" y="1313860"/>
            <a:ext cx="6438182" cy="327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/>
          <p:nvPr>
            <p:ph idx="3" type="pic"/>
          </p:nvPr>
        </p:nvSpPr>
        <p:spPr>
          <a:xfrm>
            <a:off x="981898" y="1731279"/>
            <a:ext cx="3085597" cy="22818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 sets layout">
  <p:cSld name="icon sets layou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0" y="475603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19" name="Google Shape;119;p26"/>
          <p:cNvGrpSpPr/>
          <p:nvPr/>
        </p:nvGrpSpPr>
        <p:grpSpPr>
          <a:xfrm>
            <a:off x="354008" y="1131589"/>
            <a:ext cx="2849840" cy="3384377"/>
            <a:chOff x="354008" y="1131589"/>
            <a:chExt cx="2849840" cy="3649171"/>
          </a:xfrm>
        </p:grpSpPr>
        <p:sp>
          <p:nvSpPr>
            <p:cNvPr id="120" name="Google Shape;120;p26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fmla="val 3968" name="adj"/>
              </a:avLst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6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fmla="val 50000" name="adj"/>
              </a:avLst>
            </a:prstGeom>
            <a:solidFill>
              <a:schemeClr val="lt1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6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fmla="val 23728" name="adj1"/>
                <a:gd fmla="val 24642" name="adj2"/>
              </a:avLst>
            </a:prstGeom>
            <a:solidFill>
              <a:schemeClr val="lt1">
                <a:alpha val="22745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iagram or Organization Chart" type="dgm">
  <p:cSld name="DIAGRAM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195264" y="171450"/>
            <a:ext cx="8015287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4"/>
          <p:cNvSpPr/>
          <p:nvPr>
            <p:ph idx="2" type="dgm"/>
          </p:nvPr>
        </p:nvSpPr>
        <p:spPr>
          <a:xfrm>
            <a:off x="609600" y="1200150"/>
            <a:ext cx="7924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195264" y="171450"/>
            <a:ext cx="8015287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609600" y="1200150"/>
            <a:ext cx="38862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4648200" y="1200150"/>
            <a:ext cx="38862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ntent" type="fourObj">
  <p:cSld name="FOUR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195264" y="171450"/>
            <a:ext cx="8015287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609600" y="1200150"/>
            <a:ext cx="3886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4648200" y="1200150"/>
            <a:ext cx="3886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609600" y="2914650"/>
            <a:ext cx="3886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4648200" y="2914650"/>
            <a:ext cx="3886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Layout">
  <p:cSld name="End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2699644" y="699542"/>
            <a:ext cx="3744416" cy="3744416"/>
          </a:xfrm>
          <a:prstGeom prst="ellipse">
            <a:avLst/>
          </a:prstGeom>
          <a:solidFill>
            <a:srgbClr val="17365D">
              <a:alpha val="7686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457200" y="205979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457200" y="1200151"/>
            <a:ext cx="7467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0" type="dt"/>
          </p:nvPr>
        </p:nvSpPr>
        <p:spPr>
          <a:xfrm>
            <a:off x="457200" y="4816548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1" type="ftr"/>
          </p:nvPr>
        </p:nvSpPr>
        <p:spPr>
          <a:xfrm>
            <a:off x="3124200" y="4816548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153400" y="4816548"/>
            <a:ext cx="7620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195264" y="171450"/>
            <a:ext cx="8015287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609600" y="1200150"/>
            <a:ext cx="38862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2" type="body"/>
          </p:nvPr>
        </p:nvSpPr>
        <p:spPr>
          <a:xfrm>
            <a:off x="4648200" y="1200150"/>
            <a:ext cx="38862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" Type="http://schemas.openxmlformats.org/officeDocument/2006/relationships/image" Target="../media/image9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070850" y="0"/>
            <a:ext cx="6088050" cy="5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 rot="10800000">
            <a:off x="-23339" y="4592250"/>
            <a:ext cx="6088050" cy="5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/>
        </p:nvSpPr>
        <p:spPr>
          <a:xfrm>
            <a:off x="179512" y="123478"/>
            <a:ext cx="1440160" cy="33855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070850" y="0"/>
            <a:ext cx="6088050" cy="5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 rot="10800000">
            <a:off x="-36511" y="4592250"/>
            <a:ext cx="6088050" cy="5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/>
        </p:nvSpPr>
        <p:spPr>
          <a:xfrm>
            <a:off x="179512" y="123478"/>
            <a:ext cx="1440160" cy="33855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3"/>
    <p:sldLayoutId id="2147483656" r:id="rId4"/>
    <p:sldLayoutId id="214748365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070850" y="0"/>
            <a:ext cx="6088050" cy="5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 rot="10800000">
            <a:off x="-36511" y="4592250"/>
            <a:ext cx="6088050" cy="5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 txBox="1"/>
          <p:nvPr/>
        </p:nvSpPr>
        <p:spPr>
          <a:xfrm>
            <a:off x="179512" y="123478"/>
            <a:ext cx="1440160" cy="33855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5" Type="http://schemas.openxmlformats.org/officeDocument/2006/relationships/image" Target="../media/image16.jpg"/><Relationship Id="rId6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reatergood.berkeley.edu/quizzes/ei_quiz/take_quiz" TargetMode="External"/><Relationship Id="rId4" Type="http://schemas.openxmlformats.org/officeDocument/2006/relationships/hyperlink" Target="https://www.ihhp.com/free-eq-quiz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13000"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"/>
          <p:cNvSpPr txBox="1"/>
          <p:nvPr>
            <p:ph idx="1" type="body"/>
          </p:nvPr>
        </p:nvSpPr>
        <p:spPr>
          <a:xfrm>
            <a:off x="4014" y="1995686"/>
            <a:ext cx="9144000" cy="522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None/>
            </a:pPr>
            <a:r>
              <a:rPr lang="en-US" sz="44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Emotions</a:t>
            </a:r>
            <a:endParaRPr sz="440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7"/>
          <p:cNvSpPr txBox="1"/>
          <p:nvPr>
            <p:ph idx="2" type="body"/>
          </p:nvPr>
        </p:nvSpPr>
        <p:spPr>
          <a:xfrm>
            <a:off x="4014" y="3939902"/>
            <a:ext cx="9144000" cy="504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974" y="84080"/>
            <a:ext cx="1685925" cy="4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427682" y="592883"/>
            <a:ext cx="871631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Font typeface="Times New Roman"/>
              <a:buNone/>
            </a:pPr>
            <a:r>
              <a:rPr b="1" lang="en-US" sz="26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Six of the Primary Emotions: </a:t>
            </a:r>
            <a:br>
              <a:rPr b="1" lang="en-US" sz="2400">
                <a:solidFill>
                  <a:srgbClr val="95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2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8" name="Google Shape;218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5384" y="1731716"/>
            <a:ext cx="1511405" cy="1304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51498" y="1731716"/>
            <a:ext cx="1464173" cy="1304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70380" y="1731716"/>
            <a:ext cx="1421900" cy="1304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70507" y="3133286"/>
            <a:ext cx="1521323" cy="1310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51497" y="3132666"/>
            <a:ext cx="1464174" cy="1304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675338" y="3132666"/>
            <a:ext cx="1416942" cy="1304768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6"/>
          <p:cNvSpPr/>
          <p:nvPr/>
        </p:nvSpPr>
        <p:spPr>
          <a:xfrm>
            <a:off x="0" y="1121113"/>
            <a:ext cx="9046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Happiness, Anger, Sadness, Surprise, Disgust, Fear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A" id="229" name="Google Shape;2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3250" y="2400300"/>
            <a:ext cx="10001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" id="230" name="Google Shape;230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72200" y="2400300"/>
            <a:ext cx="10001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" id="231" name="Google Shape;231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57350" y="2400300"/>
            <a:ext cx="10001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" id="232" name="Google Shape;232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86300" y="2400300"/>
            <a:ext cx="1000125" cy="12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7"/>
          <p:cNvSpPr/>
          <p:nvPr/>
        </p:nvSpPr>
        <p:spPr>
          <a:xfrm>
            <a:off x="251520" y="1200150"/>
            <a:ext cx="871296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Which of the following faces is expressing happiness, surprise, anger, sadness?</a:t>
            </a:r>
            <a:endParaRPr/>
          </a:p>
        </p:txBody>
      </p:sp>
      <p:sp>
        <p:nvSpPr>
          <p:cNvPr id="234" name="Google Shape;234;p37"/>
          <p:cNvSpPr txBox="1"/>
          <p:nvPr/>
        </p:nvSpPr>
        <p:spPr>
          <a:xfrm>
            <a:off x="1943100" y="3600450"/>
            <a:ext cx="5405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A</a:t>
            </a:r>
            <a:endParaRPr/>
          </a:p>
        </p:txBody>
      </p:sp>
      <p:sp>
        <p:nvSpPr>
          <p:cNvPr id="235" name="Google Shape;235;p37"/>
          <p:cNvSpPr txBox="1"/>
          <p:nvPr/>
        </p:nvSpPr>
        <p:spPr>
          <a:xfrm>
            <a:off x="3429000" y="3600450"/>
            <a:ext cx="5405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B</a:t>
            </a:r>
            <a:endParaRPr/>
          </a:p>
        </p:txBody>
      </p:sp>
      <p:sp>
        <p:nvSpPr>
          <p:cNvPr id="236" name="Google Shape;236;p37"/>
          <p:cNvSpPr txBox="1"/>
          <p:nvPr/>
        </p:nvSpPr>
        <p:spPr>
          <a:xfrm>
            <a:off x="4974431" y="3594670"/>
            <a:ext cx="5405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C</a:t>
            </a:r>
            <a:endParaRPr/>
          </a:p>
        </p:txBody>
      </p:sp>
      <p:sp>
        <p:nvSpPr>
          <p:cNvPr id="237" name="Google Shape;237;p37"/>
          <p:cNvSpPr txBox="1"/>
          <p:nvPr/>
        </p:nvSpPr>
        <p:spPr>
          <a:xfrm>
            <a:off x="6511541" y="3594670"/>
            <a:ext cx="54054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type="title"/>
          </p:nvPr>
        </p:nvSpPr>
        <p:spPr>
          <a:xfrm>
            <a:off x="611560" y="699542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000"/>
              <a:buFont typeface="Times New Roman"/>
              <a:buNone/>
            </a:pPr>
            <a:r>
              <a:rPr b="1" lang="en-US" sz="30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Functions of Emotions</a:t>
            </a:r>
            <a:endParaRPr/>
          </a:p>
        </p:txBody>
      </p:sp>
      <p:sp>
        <p:nvSpPr>
          <p:cNvPr id="243" name="Google Shape;243;p38"/>
          <p:cNvSpPr txBox="1"/>
          <p:nvPr>
            <p:ph idx="1" type="body"/>
          </p:nvPr>
        </p:nvSpPr>
        <p:spPr>
          <a:xfrm>
            <a:off x="395536" y="1347614"/>
            <a:ext cx="8424936" cy="3168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1B4170"/>
              </a:buClr>
              <a:buSzPts val="2000"/>
              <a:buChar char="•"/>
            </a:pPr>
            <a:r>
              <a:rPr b="1" i="1" lang="en-US" sz="2000">
                <a:solidFill>
                  <a:srgbClr val="1B417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Preparing us for action: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Any threatening stimulus gives us signals of danger and prepare our body to respond accordingly, </a:t>
            </a:r>
            <a:r>
              <a:rPr i="1" lang="en-US" sz="2000">
                <a:latin typeface="Times New Roman"/>
                <a:ea typeface="Times New Roman"/>
                <a:cs typeface="Times New Roman"/>
                <a:sym typeface="Times New Roman"/>
              </a:rPr>
              <a:t>“Fight-or-Flight”.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rgbClr val="1B417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rgbClr val="1B4170"/>
              </a:buClr>
              <a:buSzPts val="2000"/>
              <a:buChar char="•"/>
            </a:pPr>
            <a:r>
              <a:rPr b="1" i="1" lang="en-US" sz="2000">
                <a:solidFill>
                  <a:srgbClr val="1B417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Shaping our future behavior: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Past unpleasant events teach a person to avoid similar circumstances in the future.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rgbClr val="1B417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rgbClr val="1B4170"/>
              </a:buClr>
              <a:buSzPts val="2000"/>
              <a:buChar char="•"/>
            </a:pPr>
            <a:r>
              <a:rPr b="1" i="1" lang="en-US" sz="2000">
                <a:solidFill>
                  <a:srgbClr val="1B417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Helping us interact more effectively with others: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Our verbal and non-verbal expression to emotions clearly communicated what we are experience, to observer.</a:t>
            </a:r>
            <a:endParaRPr sz="2000">
              <a:solidFill>
                <a:srgbClr val="1B417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title"/>
          </p:nvPr>
        </p:nvSpPr>
        <p:spPr>
          <a:xfrm>
            <a:off x="611561" y="771550"/>
            <a:ext cx="704654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Font typeface="Times"/>
              <a:buNone/>
            </a:pPr>
            <a:r>
              <a:rPr b="1" lang="en-US" sz="27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What Emotions Can Do for Us?</a:t>
            </a:r>
            <a:endParaRPr/>
          </a:p>
        </p:txBody>
      </p:sp>
      <p:sp>
        <p:nvSpPr>
          <p:cNvPr id="249" name="Google Shape;249;p39"/>
          <p:cNvSpPr txBox="1"/>
          <p:nvPr>
            <p:ph idx="1" type="body"/>
          </p:nvPr>
        </p:nvSpPr>
        <p:spPr>
          <a:xfrm>
            <a:off x="611560" y="1389856"/>
            <a:ext cx="7046540" cy="3198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Our emotions ,when functioning well can,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Help us find out what we want and what is right for us.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Tell us something needs changing in us ,in others and in the world.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Help communicate our priorities and needs to others.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Help us empathize with others. Warn us of danger.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Motivate us to grow.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Helps us clarify our own values and guides us.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title"/>
          </p:nvPr>
        </p:nvSpPr>
        <p:spPr>
          <a:xfrm>
            <a:off x="179512" y="588764"/>
            <a:ext cx="5600700" cy="651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b="1" lang="en-US" sz="32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Roots of Emotions</a:t>
            </a:r>
            <a:endParaRPr b="1" sz="320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SCAN002.BMP" id="255" name="Google Shape;255;p4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1131590"/>
            <a:ext cx="7272808" cy="3456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1"/>
          <p:cNvSpPr/>
          <p:nvPr/>
        </p:nvSpPr>
        <p:spPr>
          <a:xfrm>
            <a:off x="1115616" y="1506146"/>
            <a:ext cx="7272808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Knowing</a:t>
            </a:r>
            <a:r>
              <a:rPr b="1" lang="en-US" sz="32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1" lang="en-US" sz="32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emotions</a:t>
            </a:r>
            <a:r>
              <a:rPr b="1" lang="en-US" sz="3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is the first step …</a:t>
            </a:r>
            <a:br>
              <a:rPr b="1" lang="en-US" sz="3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lang="en-US" sz="3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But </a:t>
            </a:r>
            <a:br>
              <a:rPr b="1" lang="en-US" sz="3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i="1" lang="en-US" sz="32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Managing</a:t>
            </a:r>
            <a:r>
              <a:rPr b="1" lang="en-US" sz="3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them is more important</a:t>
            </a:r>
            <a:endParaRPr sz="32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2"/>
          <p:cNvSpPr/>
          <p:nvPr/>
        </p:nvSpPr>
        <p:spPr>
          <a:xfrm>
            <a:off x="539552" y="940534"/>
            <a:ext cx="7848872" cy="27084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 # 2 (Pre-Session) </a:t>
            </a:r>
            <a:b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Visit the following link and attempt an on-line quiz to check your understanding about different emotions.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https://greatergood.berkeley.edu/quizzes/ei_quiz/take_quiz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or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https://www.ihhp.com/free-eq-quiz/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idx="1" type="body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sz="4400">
                <a:latin typeface="Times"/>
                <a:ea typeface="Times"/>
                <a:cs typeface="Times"/>
                <a:sym typeface="Times"/>
              </a:rPr>
              <a:t>Thank you</a:t>
            </a:r>
            <a:endParaRPr sz="44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/>
        </p:nvSpPr>
        <p:spPr>
          <a:xfrm>
            <a:off x="1196375" y="893807"/>
            <a:ext cx="4959797" cy="576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b="1" i="0" lang="en-US" sz="3200" u="none" cap="none" strike="noStrik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Points</a:t>
            </a:r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1196378" y="1779662"/>
            <a:ext cx="7336437" cy="576000"/>
            <a:chOff x="2984973" y="1131591"/>
            <a:chExt cx="5611091" cy="576000"/>
          </a:xfrm>
        </p:grpSpPr>
        <p:sp>
          <p:nvSpPr>
            <p:cNvPr id="136" name="Google Shape;136;p28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7" name="Google Shape;137;p28"/>
            <p:cNvSpPr/>
            <p:nvPr/>
          </p:nvSpPr>
          <p:spPr>
            <a:xfrm flipH="1" rot="-5400000">
              <a:off x="2984973" y="1131591"/>
              <a:ext cx="576000" cy="576000"/>
            </a:xfrm>
            <a:prstGeom prst="ellipse">
              <a:avLst/>
            </a:prstGeom>
            <a:solidFill>
              <a:schemeClr val="lt1"/>
            </a:solidFill>
            <a:ln cap="flat" cmpd="sng" w="50800">
              <a:solidFill>
                <a:srgbClr val="1736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8" name="Google Shape;138;p28"/>
            <p:cNvSpPr txBox="1"/>
            <p:nvPr/>
          </p:nvSpPr>
          <p:spPr>
            <a:xfrm>
              <a:off x="2988072" y="1243225"/>
              <a:ext cx="56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91425" spcFirstLastPara="1" rIns="91425" wrap="square" tIns="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01</a:t>
              </a:r>
              <a:endParaRPr/>
            </a:p>
          </p:txBody>
        </p:sp>
        <p:sp>
          <p:nvSpPr>
            <p:cNvPr id="139" name="Google Shape;139;p28"/>
            <p:cNvSpPr txBox="1"/>
            <p:nvPr/>
          </p:nvSpPr>
          <p:spPr>
            <a:xfrm>
              <a:off x="3694421" y="1265155"/>
              <a:ext cx="4752528" cy="338554"/>
            </a:xfrm>
            <a:prstGeom prst="rect">
              <a:avLst/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600" u="none" cap="none" strike="noStrik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enable students to learn what is emotion</a:t>
              </a:r>
              <a:endParaRPr b="0" i="0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74" y="84080"/>
            <a:ext cx="1685925" cy="438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8"/>
          <p:cNvGrpSpPr/>
          <p:nvPr/>
        </p:nvGrpSpPr>
        <p:grpSpPr>
          <a:xfrm>
            <a:off x="1196376" y="2532155"/>
            <a:ext cx="7336439" cy="576000"/>
            <a:chOff x="2984973" y="1131591"/>
            <a:chExt cx="5611091" cy="576000"/>
          </a:xfrm>
        </p:grpSpPr>
        <p:sp>
          <p:nvSpPr>
            <p:cNvPr id="142" name="Google Shape;142;p28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3" name="Google Shape;143;p28"/>
            <p:cNvSpPr/>
            <p:nvPr/>
          </p:nvSpPr>
          <p:spPr>
            <a:xfrm flipH="1" rot="-5400000">
              <a:off x="2984973" y="1131591"/>
              <a:ext cx="576000" cy="576000"/>
            </a:xfrm>
            <a:prstGeom prst="ellipse">
              <a:avLst/>
            </a:prstGeom>
            <a:solidFill>
              <a:schemeClr val="lt1"/>
            </a:solidFill>
            <a:ln cap="flat" cmpd="sng" w="50800">
              <a:solidFill>
                <a:srgbClr val="1736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4" name="Google Shape;144;p28"/>
            <p:cNvSpPr txBox="1"/>
            <p:nvPr/>
          </p:nvSpPr>
          <p:spPr>
            <a:xfrm>
              <a:off x="2988072" y="1243225"/>
              <a:ext cx="56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91425" spcFirstLastPara="1" rIns="91425" wrap="square" tIns="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02</a:t>
              </a:r>
              <a:endParaRPr/>
            </a:p>
          </p:txBody>
        </p:sp>
        <p:sp>
          <p:nvSpPr>
            <p:cNvPr id="145" name="Google Shape;145;p28"/>
            <p:cNvSpPr txBox="1"/>
            <p:nvPr/>
          </p:nvSpPr>
          <p:spPr>
            <a:xfrm>
              <a:off x="3694421" y="1265155"/>
              <a:ext cx="4752528" cy="338554"/>
            </a:xfrm>
            <a:prstGeom prst="rect">
              <a:avLst/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600" u="none" cap="none" strike="noStrik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know the components of emotions</a:t>
              </a:r>
              <a:endParaRPr b="0" i="0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46" name="Google Shape;146;p28"/>
          <p:cNvGrpSpPr/>
          <p:nvPr/>
        </p:nvGrpSpPr>
        <p:grpSpPr>
          <a:xfrm>
            <a:off x="1196375" y="3250632"/>
            <a:ext cx="7336439" cy="576000"/>
            <a:chOff x="2984973" y="1131591"/>
            <a:chExt cx="5611091" cy="576000"/>
          </a:xfrm>
        </p:grpSpPr>
        <p:sp>
          <p:nvSpPr>
            <p:cNvPr id="147" name="Google Shape;147;p28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8" name="Google Shape;148;p28"/>
            <p:cNvSpPr/>
            <p:nvPr/>
          </p:nvSpPr>
          <p:spPr>
            <a:xfrm flipH="1" rot="-5400000">
              <a:off x="2984973" y="1131591"/>
              <a:ext cx="576000" cy="576000"/>
            </a:xfrm>
            <a:prstGeom prst="ellipse">
              <a:avLst/>
            </a:prstGeom>
            <a:solidFill>
              <a:schemeClr val="lt1"/>
            </a:solidFill>
            <a:ln cap="flat" cmpd="sng" w="50800">
              <a:solidFill>
                <a:srgbClr val="1736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9" name="Google Shape;149;p28"/>
            <p:cNvSpPr txBox="1"/>
            <p:nvPr/>
          </p:nvSpPr>
          <p:spPr>
            <a:xfrm>
              <a:off x="2988072" y="1243225"/>
              <a:ext cx="56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91425" spcFirstLastPara="1" rIns="91425" wrap="square" tIns="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03</a:t>
              </a:r>
              <a:endParaRPr/>
            </a:p>
          </p:txBody>
        </p:sp>
        <p:sp>
          <p:nvSpPr>
            <p:cNvPr id="150" name="Google Shape;150;p28"/>
            <p:cNvSpPr txBox="1"/>
            <p:nvPr/>
          </p:nvSpPr>
          <p:spPr>
            <a:xfrm>
              <a:off x="3694421" y="1265155"/>
              <a:ext cx="4752528" cy="338554"/>
            </a:xfrm>
            <a:prstGeom prst="rect">
              <a:avLst/>
            </a:prstGeom>
            <a:solidFill>
              <a:srgbClr val="538CD5"/>
            </a:solidFill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600" u="none" cap="none" strike="noStrik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know the functions of emotions </a:t>
              </a:r>
              <a:endParaRPr b="0" i="0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539552" y="1063005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Times New Roman"/>
              <a:buNone/>
            </a:pPr>
            <a:r>
              <a:rPr b="1" lang="en-US" sz="40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Emotions</a:t>
            </a:r>
            <a:endParaRPr b="1" sz="400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39552" y="1491630"/>
            <a:ext cx="8064896" cy="2520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 i="1">
              <a:solidFill>
                <a:srgbClr val="1B417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b="1" i="1" lang="en-US" sz="2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“Feelings that generally have both physiological and cognitive elements and that influence behavior”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457200" y="1063228"/>
            <a:ext cx="4618856" cy="3452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latin typeface="Times"/>
                <a:ea typeface="Times"/>
                <a:cs typeface="Times"/>
                <a:sym typeface="Times"/>
              </a:rPr>
              <a:t>Emotions are whole-body experiences, combining feelings, thoughts and bodily sensations.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latin typeface="Times"/>
                <a:ea typeface="Times"/>
                <a:cs typeface="Times"/>
                <a:sym typeface="Times"/>
              </a:rPr>
              <a:t>Emotions are reaction to an object, i.e., they are object specific.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i="1" sz="2000">
              <a:solidFill>
                <a:srgbClr val="1B417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mx0vcwno[1]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144" y="1063228"/>
            <a:ext cx="1876425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683568" y="915566"/>
            <a:ext cx="7848872" cy="3528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At one time or another, all of us have experienced the strong feelings that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accompany both very pleasant and very negative experiences. Perhaps we have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felt the thrill of getting a desired job, the joy of being in love, or the sorrow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over someone’s death.</a:t>
            </a:r>
            <a:endParaRPr/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Moreover, we experience such reactions on a less intense level throughout our daily lives with such things as the pleasure of a friendship, the enjoyment of a movie, and the embarrassment of breaking a borrowed item.</a:t>
            </a:r>
            <a:endParaRPr i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251520" y="1093862"/>
            <a:ext cx="4520752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"/>
              <a:buNone/>
            </a:pPr>
            <a:r>
              <a:rPr b="1" lang="en-US" sz="3200">
                <a:solidFill>
                  <a:srgbClr val="002060"/>
                </a:solidFill>
                <a:latin typeface="Times"/>
                <a:ea typeface="Times"/>
                <a:cs typeface="Times"/>
                <a:sym typeface="Times"/>
              </a:rPr>
              <a:t>Components of Emotion</a:t>
            </a:r>
            <a:endParaRPr/>
          </a:p>
        </p:txBody>
      </p:sp>
      <p:grpSp>
        <p:nvGrpSpPr>
          <p:cNvPr id="173" name="Google Shape;173;p32"/>
          <p:cNvGrpSpPr/>
          <p:nvPr/>
        </p:nvGrpSpPr>
        <p:grpSpPr>
          <a:xfrm>
            <a:off x="4742818" y="602443"/>
            <a:ext cx="3985541" cy="3941596"/>
            <a:chOff x="203473" y="46917"/>
            <a:chExt cx="3985541" cy="3941596"/>
          </a:xfrm>
        </p:grpSpPr>
        <p:sp>
          <p:nvSpPr>
            <p:cNvPr id="174" name="Google Shape;174;p32"/>
            <p:cNvSpPr/>
            <p:nvPr/>
          </p:nvSpPr>
          <p:spPr>
            <a:xfrm>
              <a:off x="1642893" y="1486334"/>
              <a:ext cx="1106701" cy="1106701"/>
            </a:xfrm>
            <a:prstGeom prst="ellipse">
              <a:avLst/>
            </a:prstGeom>
            <a:solidFill>
              <a:srgbClr val="0070C0"/>
            </a:solidFill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2"/>
            <p:cNvSpPr txBox="1"/>
            <p:nvPr/>
          </p:nvSpPr>
          <p:spPr>
            <a:xfrm>
              <a:off x="1804966" y="1648407"/>
              <a:ext cx="782555" cy="7825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Times"/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Emotion</a:t>
              </a:r>
              <a:endParaRPr/>
            </a:p>
          </p:txBody>
        </p:sp>
        <p:sp>
          <p:nvSpPr>
            <p:cNvPr id="176" name="Google Shape;176;p32"/>
            <p:cNvSpPr/>
            <p:nvPr/>
          </p:nvSpPr>
          <p:spPr>
            <a:xfrm rot="-5400000">
              <a:off x="2029886" y="1297300"/>
              <a:ext cx="332715" cy="45351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2"/>
            <p:cNvSpPr txBox="1"/>
            <p:nvPr/>
          </p:nvSpPr>
          <p:spPr>
            <a:xfrm rot="-5400000">
              <a:off x="2187926" y="1311658"/>
              <a:ext cx="16635" cy="166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500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8" name="Google Shape;178;p32"/>
            <p:cNvSpPr/>
            <p:nvPr/>
          </p:nvSpPr>
          <p:spPr>
            <a:xfrm>
              <a:off x="1642893" y="46917"/>
              <a:ext cx="1106701" cy="1106701"/>
            </a:xfrm>
            <a:prstGeom prst="ellipse">
              <a:avLst/>
            </a:prstGeom>
            <a:solidFill>
              <a:srgbClr val="0070C0"/>
            </a:solidFill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2"/>
            <p:cNvSpPr txBox="1"/>
            <p:nvPr/>
          </p:nvSpPr>
          <p:spPr>
            <a:xfrm>
              <a:off x="1804966" y="208990"/>
              <a:ext cx="782555" cy="7825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250" lIns="8250" spcFirstLastPara="1" rIns="8250" wrap="square" tIns="82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Feelings</a:t>
              </a:r>
              <a:endParaRPr/>
            </a:p>
          </p:txBody>
        </p:sp>
        <p:sp>
          <p:nvSpPr>
            <p:cNvPr id="180" name="Google Shape;180;p32"/>
            <p:cNvSpPr/>
            <p:nvPr/>
          </p:nvSpPr>
          <p:spPr>
            <a:xfrm>
              <a:off x="2749594" y="2017009"/>
              <a:ext cx="332718" cy="45351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2"/>
            <p:cNvSpPr txBox="1"/>
            <p:nvPr/>
          </p:nvSpPr>
          <p:spPr>
            <a:xfrm>
              <a:off x="2907635" y="2031367"/>
              <a:ext cx="16635" cy="166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500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2" name="Google Shape;182;p32"/>
            <p:cNvSpPr/>
            <p:nvPr/>
          </p:nvSpPr>
          <p:spPr>
            <a:xfrm>
              <a:off x="3082313" y="1486334"/>
              <a:ext cx="1106701" cy="1106701"/>
            </a:xfrm>
            <a:prstGeom prst="ellipse">
              <a:avLst/>
            </a:prstGeom>
            <a:solidFill>
              <a:srgbClr val="0070C0"/>
            </a:solidFill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2"/>
            <p:cNvSpPr txBox="1"/>
            <p:nvPr/>
          </p:nvSpPr>
          <p:spPr>
            <a:xfrm>
              <a:off x="3244386" y="1648407"/>
              <a:ext cx="782555" cy="7825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250" lIns="8250" spcFirstLastPara="1" rIns="8250" wrap="square" tIns="82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Bodily 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Arousal</a:t>
              </a:r>
              <a:endParaRPr/>
            </a:p>
          </p:txBody>
        </p:sp>
        <p:sp>
          <p:nvSpPr>
            <p:cNvPr id="184" name="Google Shape;184;p32"/>
            <p:cNvSpPr/>
            <p:nvPr/>
          </p:nvSpPr>
          <p:spPr>
            <a:xfrm rot="5400000">
              <a:off x="2051855" y="2714748"/>
              <a:ext cx="288777" cy="45351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2"/>
            <p:cNvSpPr txBox="1"/>
            <p:nvPr/>
          </p:nvSpPr>
          <p:spPr>
            <a:xfrm rot="5400000">
              <a:off x="2189024" y="2730204"/>
              <a:ext cx="14438" cy="144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500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6" name="Google Shape;186;p32"/>
            <p:cNvSpPr/>
            <p:nvPr/>
          </p:nvSpPr>
          <p:spPr>
            <a:xfrm>
              <a:off x="1642893" y="2881812"/>
              <a:ext cx="1106701" cy="1106701"/>
            </a:xfrm>
            <a:prstGeom prst="ellipse">
              <a:avLst/>
            </a:prstGeom>
            <a:solidFill>
              <a:srgbClr val="0070C0"/>
            </a:solidFill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2"/>
            <p:cNvSpPr txBox="1"/>
            <p:nvPr/>
          </p:nvSpPr>
          <p:spPr>
            <a:xfrm>
              <a:off x="1804966" y="3043885"/>
              <a:ext cx="782555" cy="7825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250" lIns="8250" spcFirstLastPara="1" rIns="8250" wrap="square" tIns="82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Sense of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Purpose</a:t>
              </a: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 rot="10800000">
              <a:off x="1310174" y="2017009"/>
              <a:ext cx="332718" cy="45351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2"/>
            <p:cNvSpPr txBox="1"/>
            <p:nvPr/>
          </p:nvSpPr>
          <p:spPr>
            <a:xfrm>
              <a:off x="1468216" y="2031367"/>
              <a:ext cx="16635" cy="166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500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203473" y="1486334"/>
              <a:ext cx="1106701" cy="1106701"/>
            </a:xfrm>
            <a:prstGeom prst="ellipse">
              <a:avLst/>
            </a:prstGeom>
            <a:solidFill>
              <a:srgbClr val="0070C0"/>
            </a:solidFill>
            <a:ln cap="flat" cmpd="sng" w="25400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2"/>
            <p:cNvSpPr txBox="1"/>
            <p:nvPr/>
          </p:nvSpPr>
          <p:spPr>
            <a:xfrm>
              <a:off x="365546" y="1648407"/>
              <a:ext cx="782555" cy="7825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250" lIns="8250" spcFirstLastPara="1" rIns="8250" wrap="square" tIns="82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Social-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Times"/>
                <a:buNone/>
              </a:pPr>
              <a:r>
                <a:rPr b="1" i="0" lang="en-US" sz="1300" u="none" cap="none" strike="noStrike">
                  <a:solidFill>
                    <a:schemeClr val="lt1"/>
                  </a:solidFill>
                  <a:latin typeface="Times"/>
                  <a:ea typeface="Times"/>
                  <a:cs typeface="Times"/>
                  <a:sym typeface="Times"/>
                </a:rPr>
                <a:t>Expressive</a:t>
              </a:r>
              <a:endParaRPr/>
            </a:p>
          </p:txBody>
        </p:sp>
      </p:grpSp>
      <p:cxnSp>
        <p:nvCxnSpPr>
          <p:cNvPr id="192" name="Google Shape;192;p32"/>
          <p:cNvCxnSpPr/>
          <p:nvPr/>
        </p:nvCxnSpPr>
        <p:spPr>
          <a:xfrm flipH="1" rot="10800000">
            <a:off x="5220072" y="2931790"/>
            <a:ext cx="1085850" cy="800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32"/>
          <p:cNvSpPr txBox="1"/>
          <p:nvPr/>
        </p:nvSpPr>
        <p:spPr>
          <a:xfrm>
            <a:off x="3779912" y="3731890"/>
            <a:ext cx="1983085" cy="307777"/>
          </a:xfrm>
          <a:prstGeom prst="rect">
            <a:avLst/>
          </a:prstGeom>
          <a:solidFill>
            <a:srgbClr val="00B0F0"/>
          </a:solidFill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Significant life event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idx="1" type="body"/>
          </p:nvPr>
        </p:nvSpPr>
        <p:spPr>
          <a:xfrm>
            <a:off x="662422" y="894420"/>
            <a:ext cx="5472608" cy="3621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b="1" i="1" lang="en-US" sz="18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Feeling component: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Emotions are individual feelings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Make us feel in a particular way.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Anger or joy.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 sz="18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r>
              <a:rPr b="1" i="1" lang="en-US" sz="18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Bodily Arousal: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Biological activation.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Prepare and activate adaptive coping behavior during emotion.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Body prepared for action.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Alert posture</a:t>
            </a:r>
            <a:endParaRPr b="1" sz="18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MCj03043370000[1]" id="199" name="Google Shape;19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7078" y="699542"/>
            <a:ext cx="1677330" cy="1677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Cj01514970000[1]" id="200" name="Google Shape;20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67078" y="2787775"/>
            <a:ext cx="1677329" cy="18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647097" y="851893"/>
            <a:ext cx="5235855" cy="3448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b="1" i="1" lang="en-US" sz="18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Sense of Purpose: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Give emotion its goal-directed force.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Motivation to take action.</a:t>
            </a:r>
            <a:endParaRPr/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r>
              <a:rPr b="1" i="1" lang="en-US" sz="1800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rPr>
              <a:t>Social-Expressive component: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Postures, gestures, vocalizations, facial expressions make our emotions public.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Verbal and nonverbal communication.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Helps us interpret the situation.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"/>
                <a:ea typeface="Times"/>
                <a:cs typeface="Times"/>
                <a:sym typeface="Times"/>
              </a:rPr>
              <a:t>How person reacts to event.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 sz="1800"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 sz="18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MCBD06990_0000[1]" id="206" name="Google Shape;206;p34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7332" y="771550"/>
            <a:ext cx="19431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Pj04140350000[1]" id="207" name="Google Shape;207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5932" y="2787774"/>
            <a:ext cx="1485900" cy="1615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idx="1" type="body"/>
          </p:nvPr>
        </p:nvSpPr>
        <p:spPr>
          <a:xfrm>
            <a:off x="467544" y="843558"/>
            <a:ext cx="8136904" cy="3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Think about how it feels to be happy,</a:t>
            </a:r>
            <a:endParaRPr/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First, we experience a feeling that we can differentiate from other emotions. It is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likely that we also experience some </a:t>
            </a:r>
            <a:r>
              <a:rPr i="1" lang="en-US" sz="1800">
                <a:latin typeface="Times New Roman"/>
                <a:ea typeface="Times New Roman"/>
                <a:cs typeface="Times New Roman"/>
                <a:sym typeface="Times New Roman"/>
              </a:rPr>
              <a:t>identifiable physical changes in our bodies,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rgbClr val="953734"/>
              </a:buClr>
              <a:buSzPts val="1800"/>
              <a:buNone/>
            </a:pPr>
            <a:r>
              <a:rPr i="1" lang="en-US" sz="1800">
                <a:solidFill>
                  <a:srgbClr val="95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Perhaps the heart rate increases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Finally, the emotion probably encompasses </a:t>
            </a:r>
            <a:r>
              <a:rPr i="1" lang="en-US" sz="1800">
                <a:latin typeface="Times New Roman"/>
                <a:ea typeface="Times New Roman"/>
                <a:cs typeface="Times New Roman"/>
                <a:sym typeface="Times New Roman"/>
              </a:rPr>
              <a:t>cognitive elements,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Our understanding and evaluation of the meaning of what is happening prompts our feelings of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     happiness.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ver and End Slide Master">
  <a:themeElements>
    <a:clrScheme name="ALLPPT-COLOR-A30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ntents Slide Master">
  <a:themeElements>
    <a:clrScheme name="ALLPPT-COLOR-A30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ection Break Slide Master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